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1"/>
  </p:sldMasterIdLst>
  <p:notesMasterIdLst>
    <p:notesMasterId r:id="rId22"/>
  </p:notesMasterIdLst>
  <p:handoutMasterIdLst>
    <p:handoutMasterId r:id="rId23"/>
  </p:handoutMasterIdLst>
  <p:sldIdLst>
    <p:sldId id="526" r:id="rId2"/>
    <p:sldId id="508" r:id="rId3"/>
    <p:sldId id="573" r:id="rId4"/>
    <p:sldId id="574" r:id="rId5"/>
    <p:sldId id="570" r:id="rId6"/>
    <p:sldId id="598" r:id="rId7"/>
    <p:sldId id="600" r:id="rId8"/>
    <p:sldId id="606" r:id="rId9"/>
    <p:sldId id="594" r:id="rId10"/>
    <p:sldId id="596" r:id="rId11"/>
    <p:sldId id="597" r:id="rId12"/>
    <p:sldId id="604" r:id="rId13"/>
    <p:sldId id="605" r:id="rId14"/>
    <p:sldId id="602" r:id="rId15"/>
    <p:sldId id="595" r:id="rId16"/>
    <p:sldId id="579" r:id="rId17"/>
    <p:sldId id="599" r:id="rId18"/>
    <p:sldId id="582" r:id="rId19"/>
    <p:sldId id="571" r:id="rId20"/>
    <p:sldId id="603" r:id="rId21"/>
  </p:sldIdLst>
  <p:sldSz cx="9144000" cy="6858000" type="screen4x3"/>
  <p:notesSz cx="9874250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48" autoAdjust="0"/>
    <p:restoredTop sz="86499" autoAdjust="0"/>
  </p:normalViewPr>
  <p:slideViewPr>
    <p:cSldViewPr>
      <p:cViewPr>
        <p:scale>
          <a:sx n="80" d="100"/>
          <a:sy n="80" d="100"/>
        </p:scale>
        <p:origin x="-155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794" y="-102"/>
      </p:cViewPr>
      <p:guideLst>
        <p:guide orient="horz" pos="2142"/>
        <p:guide pos="311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253" tIns="45626" rIns="91253" bIns="4562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253" tIns="45626" rIns="91253" bIns="45626" rtlCol="0"/>
          <a:lstStyle>
            <a:lvl1pPr algn="r">
              <a:defRPr sz="1200"/>
            </a:lvl1pPr>
          </a:lstStyle>
          <a:p>
            <a:fld id="{AF7B5587-FA28-4254-993D-114BF763889B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253" tIns="45626" rIns="91253" bIns="4562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253" tIns="45626" rIns="91253" bIns="45626" rtlCol="0" anchor="b"/>
          <a:lstStyle>
            <a:lvl1pPr algn="r">
              <a:defRPr sz="1200"/>
            </a:lvl1pPr>
          </a:lstStyle>
          <a:p>
            <a:fld id="{6590212C-58F4-4790-8515-396B08B013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630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253" tIns="45626" rIns="91253" bIns="4562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253" tIns="45626" rIns="91253" bIns="4562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1CE0CD7-F3AD-4652-87ED-1E5EB2E907C1}" type="datetimeFigureOut">
              <a:rPr lang="ru-RU"/>
              <a:pPr>
                <a:defRPr/>
              </a:pPr>
              <a:t>20.09.2021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53" tIns="45626" rIns="91253" bIns="45626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5" y="3228896"/>
            <a:ext cx="7899400" cy="3058954"/>
          </a:xfrm>
          <a:prstGeom prst="rect">
            <a:avLst/>
          </a:prstGeom>
        </p:spPr>
        <p:txBody>
          <a:bodyPr vert="horz" lIns="91253" tIns="45626" rIns="91253" bIns="45626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253" tIns="45626" rIns="91253" bIns="4562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253" tIns="45626" rIns="91253" bIns="4562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6C3312A-3262-42F1-9E6E-DAB43659B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6559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10522-F59F-45D6-9E3A-ED51EE299888}" type="datetimeFigureOut">
              <a:rPr lang="ru-RU" smtClean="0"/>
              <a:pPr>
                <a:defRPr/>
              </a:pPr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3502F9-4C31-422C-9B56-170CB21EB3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741368-8E42-4E0C-A3FD-7F64C5D9E0F5}" type="datetimeFigureOut">
              <a:rPr lang="ru-RU" smtClean="0"/>
              <a:pPr>
                <a:defRPr/>
              </a:pPr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4AD1A-C6ED-4C42-B077-10E7A2F195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259D4-A0EA-419A-AE1F-1722315DED21}" type="datetimeFigureOut">
              <a:rPr lang="ru-RU" smtClean="0"/>
              <a:pPr>
                <a:defRPr/>
              </a:pPr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9A3317-E361-47D0-8750-D9D590E598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A1A9B1-5123-4E4D-B8A0-8458C6711E1D}" type="datetimeFigureOut">
              <a:rPr lang="ru-RU" smtClean="0"/>
              <a:pPr>
                <a:defRPr/>
              </a:pPr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25E93-5C36-4D77-B9BF-B84818AFCB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651AA8-A8FD-4AB0-912C-92E8F3DC8313}" type="datetimeFigureOut">
              <a:rPr lang="ru-RU" smtClean="0"/>
              <a:pPr>
                <a:defRPr/>
              </a:pPr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31456-C202-4A71-A476-6CC21E8F55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300736-F608-4615-8AC9-8CE5E97639DA}" type="datetimeFigureOut">
              <a:rPr lang="ru-RU" smtClean="0"/>
              <a:pPr>
                <a:defRPr/>
              </a:pPr>
              <a:t>20.09.2021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EDA7E7-2CB6-438B-AB90-338B7EEBBA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0C3A99-AC03-4FD1-B59D-A8EBFA556550}" type="datetimeFigureOut">
              <a:rPr lang="ru-RU" smtClean="0"/>
              <a:pPr>
                <a:defRPr/>
              </a:pPr>
              <a:t>20.09.2021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22F1A-00BC-4CAD-855C-09DCE32AEC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353945-38E0-446B-8CEF-5449A8BC047A}" type="datetimeFigureOut">
              <a:rPr lang="ru-RU" smtClean="0"/>
              <a:pPr>
                <a:defRPr/>
              </a:pPr>
              <a:t>20.09.2021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81156-3065-496E-B7B5-DEECF2AD3C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56804A-5E88-45E3-BEA1-2DF26D443B70}" type="datetimeFigureOut">
              <a:rPr lang="ru-RU" smtClean="0"/>
              <a:pPr>
                <a:defRPr/>
              </a:pPr>
              <a:t>20.09.2021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20EE3-4CB8-4F22-8917-333B789622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A82900-E05A-43E7-9BC1-232DDD5C6838}" type="datetimeFigureOut">
              <a:rPr lang="ru-RU" smtClean="0"/>
              <a:pPr>
                <a:defRPr/>
              </a:pPr>
              <a:t>20.09.2021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AD8C7-48F6-41C3-A162-1E8DB30D44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4CD32A-01D7-4C67-89D3-1F2AEA6ECA67}" type="datetimeFigureOut">
              <a:rPr lang="ru-RU" smtClean="0"/>
              <a:pPr>
                <a:defRPr/>
              </a:pPr>
              <a:t>20.09.2021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F4458-D71F-4EC5-BA55-884E7BBEA8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92E85A-D6FF-4A5B-994D-8F00FA757F49}" type="datetimeFigureOut">
              <a:rPr lang="ru-RU" smtClean="0"/>
              <a:pPr>
                <a:defRPr/>
              </a:pPr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69F77B69-31D9-4446-A8FB-6C97CA7759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1124744"/>
            <a:ext cx="7272808" cy="31683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Отчет о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Совместной работе                   ПИЖТ У</a:t>
            </a:r>
            <a:r>
              <a:rPr lang="ru-RU" sz="4000" dirty="0" smtClean="0"/>
              <a:t>Р</a:t>
            </a:r>
            <a:r>
              <a:rPr lang="ru-RU" dirty="0" smtClean="0"/>
              <a:t>ГУПС </a:t>
            </a:r>
            <a:br>
              <a:rPr lang="ru-RU" dirty="0" smtClean="0"/>
            </a:br>
            <a:r>
              <a:rPr lang="ru-RU" dirty="0" smtClean="0"/>
              <a:t>и  ОАО «РЖД»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751516"/>
            <a:ext cx="1763687" cy="11064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3105835"/>
            <a:ext cx="47525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 b="1" dirty="0" smtClean="0">
              <a:solidFill>
                <a:srgbClr val="FFFFFF"/>
              </a:solidFill>
              <a:latin typeface="Calibri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 b="1" dirty="0">
              <a:solidFill>
                <a:srgbClr val="FFFFFF"/>
              </a:solidFill>
              <a:latin typeface="Calibri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 b="1" dirty="0" smtClean="0">
              <a:solidFill>
                <a:srgbClr val="FFFFFF"/>
              </a:solidFill>
              <a:latin typeface="Calibri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b="1" dirty="0" smtClean="0">
                <a:solidFill>
                  <a:srgbClr val="FFFFFF"/>
                </a:solidFill>
                <a:latin typeface="Calibri" charset="0"/>
              </a:rPr>
              <a:t>  </a:t>
            </a:r>
            <a:endParaRPr lang="ru-RU" b="1" dirty="0">
              <a:solidFill>
                <a:srgbClr val="FFFFFF"/>
              </a:solidFill>
              <a:latin typeface="Calibri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 b="1" dirty="0" smtClean="0">
              <a:solidFill>
                <a:srgbClr val="FFFFFF"/>
              </a:solidFill>
              <a:latin typeface="Calibri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 b="1" dirty="0">
              <a:solidFill>
                <a:srgbClr val="FFFFFF"/>
              </a:solidFill>
              <a:latin typeface="Calibri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 b="1" dirty="0" smtClean="0">
              <a:solidFill>
                <a:srgbClr val="FFFFFF"/>
              </a:solidFill>
              <a:latin typeface="Calibri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 b="1" dirty="0" smtClean="0">
              <a:solidFill>
                <a:srgbClr val="FFFFFF"/>
              </a:solidFill>
              <a:latin typeface="Calibri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ru-RU" b="1" dirty="0">
              <a:solidFill>
                <a:srgbClr val="FFFFFF"/>
              </a:solidFill>
              <a:latin typeface="Calibri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b="1" dirty="0" smtClean="0">
                <a:solidFill>
                  <a:srgbClr val="FFFFFF"/>
                </a:solidFill>
                <a:latin typeface="Calibri" charset="0"/>
              </a:rPr>
              <a:t>https</a:t>
            </a:r>
            <a:r>
              <a:rPr lang="ru-RU" b="1" dirty="0">
                <a:solidFill>
                  <a:srgbClr val="FFFFFF"/>
                </a:solidFill>
                <a:latin typeface="Calibri" charset="0"/>
              </a:rPr>
              <a:t>://</a:t>
            </a:r>
            <a:r>
              <a:rPr lang="ru-RU" b="1" dirty="0" smtClean="0">
                <a:solidFill>
                  <a:srgbClr val="FFFFFF"/>
                </a:solidFill>
                <a:latin typeface="Calibri" charset="0"/>
              </a:rPr>
              <a:t>vk.com/pizht_usurt</a:t>
            </a:r>
            <a:endParaRPr lang="ru-RU" b="1" dirty="0">
              <a:solidFill>
                <a:srgbClr val="FFFFFF"/>
              </a:solidFill>
              <a:latin typeface="Calibri" charset="0"/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b="1" dirty="0" smtClean="0">
                <a:solidFill>
                  <a:srgbClr val="FFFFFF"/>
                </a:solidFill>
                <a:latin typeface="Calibri" charset="0"/>
              </a:rPr>
              <a:t>https</a:t>
            </a:r>
            <a:r>
              <a:rPr lang="ru-RU" b="1" dirty="0">
                <a:solidFill>
                  <a:srgbClr val="FFFFFF"/>
                </a:solidFill>
                <a:latin typeface="Calibri" charset="0"/>
              </a:rPr>
              <a:t>://pirt.usurt.ru/</a:t>
            </a:r>
          </a:p>
        </p:txBody>
      </p:sp>
    </p:spTree>
    <p:extLst>
      <p:ext uri="{BB962C8B-B14F-4D97-AF65-F5344CB8AC3E}">
        <p14:creationId xmlns:p14="http://schemas.microsoft.com/office/powerpoint/2010/main" val="395427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4653137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Мероприятие на вокзале Пермь-1, посвященное 140-летию Свердловской железной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дороги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(октябрь 2018г.)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4653137"/>
            <a:ext cx="381642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Вечер памяти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Блокада Ленинграда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совместно с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оветом Ветеранов Пермского отделения Св. ж/д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(январь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2020г.)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23762"/>
            <a:ext cx="3179380" cy="212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3" y="609550"/>
            <a:ext cx="3077446" cy="205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793" y="597306"/>
            <a:ext cx="2764981" cy="207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69473"/>
            <a:ext cx="2769011" cy="208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9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3" y="4653137"/>
            <a:ext cx="41044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Открытие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выставки «Дороги Победы» на вокзале Пермь-2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(сентябрь 2020г.)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2636912"/>
            <a:ext cx="446449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автопробеге, посвященном Дню Победы с возложением цветов у памятных мест города совместно с Пермским отделением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Св.ж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\д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(08.05.2021г.)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1" y="980728"/>
            <a:ext cx="2865437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64" y="3068960"/>
            <a:ext cx="3011487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36912"/>
            <a:ext cx="2547972" cy="191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25319"/>
          <a:stretch/>
        </p:blipFill>
        <p:spPr bwMode="auto">
          <a:xfrm>
            <a:off x="4644008" y="806057"/>
            <a:ext cx="2927729" cy="211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9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3" y="4104577"/>
            <a:ext cx="446449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Совместный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Медиааэлектричка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 Пермская школьная газета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Перемена-Пермь+ОА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Пермская пригородная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компания+ПИЖТ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(март-май 2021г.)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3817313"/>
            <a:ext cx="439248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Концерты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 Дню Победы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ко дню пожилых людей для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ветеранов Пермского отделения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ж\д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(ежегодно, ДКЖ)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7" b="-5976"/>
          <a:stretch/>
        </p:blipFill>
        <p:spPr bwMode="auto">
          <a:xfrm>
            <a:off x="4840177" y="938150"/>
            <a:ext cx="3131069" cy="201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52942" b="-10346"/>
          <a:stretch/>
        </p:blipFill>
        <p:spPr bwMode="auto">
          <a:xfrm>
            <a:off x="5436096" y="3182666"/>
            <a:ext cx="3271777" cy="184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64704"/>
            <a:ext cx="27622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53217"/>
            <a:ext cx="285908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35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3" y="4653137"/>
            <a:ext cx="410445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Встреча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"Поезда Победы" на станции Пермь-1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(ежегодно)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3817313"/>
            <a:ext cx="374441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Экскурсии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истории железной дороги в ДКЖ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(ежегодно)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1" y="655926"/>
            <a:ext cx="2626161" cy="175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61" y="2089121"/>
            <a:ext cx="259178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1" y="3634430"/>
            <a:ext cx="2739846" cy="182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75643"/>
            <a:ext cx="2918018" cy="218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13386"/>
            <a:ext cx="2792450" cy="20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92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3" y="4653137"/>
            <a:ext cx="43204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киноконкурсе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Св. ж/д «Производственная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гимнастика»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(ноябрь  2020г.)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3356992"/>
            <a:ext cx="417646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"Яблоко за сигарету"  в рамках недели Здоровья ОАО "РЖД"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06.04.2021г.)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1890713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24944"/>
            <a:ext cx="292100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5281"/>
            <a:ext cx="406449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227">
            <a:off x="5746434" y="2677019"/>
            <a:ext cx="1715624" cy="228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71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Культурно-массовое и эстетическое направление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268759"/>
            <a:ext cx="7776864" cy="4956565"/>
          </a:xfrm>
        </p:spPr>
        <p:txBody>
          <a:bodyPr>
            <a:normAutofit/>
          </a:bodyPr>
          <a:lstStyle/>
          <a:p>
            <a:pPr marL="36512" indent="0">
              <a:buNone/>
            </a:pPr>
            <a:endParaRPr lang="ru-RU" sz="2800" dirty="0" smtClean="0"/>
          </a:p>
          <a:p>
            <a:pPr marL="493712" indent="-457200">
              <a:buFont typeface="Wingdings" pitchFamily="2" charset="2"/>
              <a:buChar char="§"/>
            </a:pPr>
            <a:r>
              <a:rPr lang="ru-RU" sz="2800" dirty="0" smtClean="0"/>
              <a:t>Основная </a:t>
            </a:r>
            <a:r>
              <a:rPr lang="ru-RU" sz="2800" dirty="0"/>
              <a:t>задача этого </a:t>
            </a:r>
            <a:r>
              <a:rPr lang="ru-RU" sz="2800" dirty="0" smtClean="0"/>
              <a:t>направления - </a:t>
            </a:r>
            <a:r>
              <a:rPr lang="ru-RU" sz="2800" dirty="0"/>
              <a:t>п</a:t>
            </a:r>
            <a:r>
              <a:rPr lang="ru-RU" sz="2800" dirty="0" smtClean="0"/>
              <a:t>ривитие </a:t>
            </a:r>
            <a:r>
              <a:rPr lang="ru-RU" sz="2800" dirty="0"/>
              <a:t>эстетического вкуса</a:t>
            </a:r>
            <a:r>
              <a:rPr lang="ru-RU" sz="2800" dirty="0" smtClean="0"/>
              <a:t> и создание комфортной среды для выявления творческих, спортивных и индивидуальных способностей</a:t>
            </a:r>
          </a:p>
          <a:p>
            <a:pPr marL="36512" indent="0">
              <a:buNone/>
            </a:pPr>
            <a:endParaRPr lang="ru-RU" sz="1400" dirty="0" smtClean="0"/>
          </a:p>
          <a:p>
            <a:pPr marL="36512" indent="0">
              <a:buNone/>
            </a:pPr>
            <a:r>
              <a:rPr lang="ru-RU" sz="2600" u="sng" dirty="0" smtClean="0">
                <a:latin typeface="Times New Roman" pitchFamily="18" charset="0"/>
                <a:cs typeface="Times New Roman" pitchFamily="18" charset="0"/>
              </a:rPr>
              <a:t>Основные мероприятия:</a:t>
            </a:r>
          </a:p>
          <a:p>
            <a:pPr marL="36512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-Конкурсы и развлекательные мероприятия</a:t>
            </a:r>
          </a:p>
          <a:p>
            <a:pPr marL="36512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-Интеллектуальные игры и викторины</a:t>
            </a:r>
          </a:p>
          <a:p>
            <a:pPr marL="36512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-Спортивно-оздоровительные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мероприятия</a:t>
            </a:r>
          </a:p>
          <a:p>
            <a:pPr marL="36512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-Волонтерские акции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26" y="5673669"/>
            <a:ext cx="176212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93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522920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Мероприятие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«День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рождения ОАО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«РЖД» 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01.10.2018г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вокзал Пермь-2)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8024" y="2996952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+mn-lt"/>
              </a:rPr>
              <a:t>Интеллектуальное  </a:t>
            </a:r>
            <a:r>
              <a:rPr lang="ru-RU" b="1" dirty="0">
                <a:latin typeface="+mn-lt"/>
              </a:rPr>
              <a:t>шоу  «РЖД. Своя игра», » посвященное 15-летию ОАО «РЖД» и 140-летию Свердловской магистрали </a:t>
            </a:r>
            <a:r>
              <a:rPr lang="ru-RU" b="1" dirty="0" smtClean="0">
                <a:latin typeface="+mn-lt"/>
              </a:rPr>
              <a:t>(</a:t>
            </a:r>
            <a:r>
              <a:rPr lang="ru-RU" dirty="0" smtClean="0">
                <a:latin typeface="+mn-lt"/>
              </a:rPr>
              <a:t>02.10.2018г.)</a:t>
            </a:r>
            <a:endParaRPr lang="ru-RU" dirty="0">
              <a:latin typeface="+mn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237626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2475998" cy="24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8" y="617324"/>
            <a:ext cx="2685506" cy="201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318" y="2780928"/>
            <a:ext cx="2874735" cy="191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9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077073"/>
            <a:ext cx="37444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 1 Мая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(28.04.21г., стадион «Локомотив»)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3428999"/>
            <a:ext cx="353662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Фестиваль "Яркие созвездия" совместно 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Советом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ветеранов Пермского региона Св. ж\д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15.04.2021г., ДКЖ)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08619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65384"/>
            <a:ext cx="3674591" cy="208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505" y="594576"/>
            <a:ext cx="259228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0848"/>
            <a:ext cx="3156413" cy="178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96" y="3108619"/>
            <a:ext cx="2492863" cy="186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79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4007" y="5157192"/>
            <a:ext cx="4104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Спортивный фестиваль РОСПРОФЖЕЛ к 75-летию Победы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12.09.2020г., стадион «Локомотив»)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4941168"/>
            <a:ext cx="3960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Футбол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валенках.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Кубок РОСПРОФЖЕЛ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(20.02.2021г., стадион «Локомотив»)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16835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0331">
            <a:off x="1903610" y="3055845"/>
            <a:ext cx="1548329" cy="206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66736"/>
            <a:ext cx="3006041" cy="225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-21038" r="-1313" b="28747"/>
          <a:stretch/>
        </p:blipFill>
        <p:spPr bwMode="auto">
          <a:xfrm>
            <a:off x="4427983" y="2467144"/>
            <a:ext cx="2178877" cy="26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7"/>
          <a:stretch/>
        </p:blipFill>
        <p:spPr bwMode="auto">
          <a:xfrm>
            <a:off x="6789916" y="3076849"/>
            <a:ext cx="2041086" cy="202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17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5" y="5013176"/>
            <a:ext cx="3960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Слет профсоюзной молодежи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Пермкого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региона Св. ж\д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(25.12.2020г.)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58" y="852378"/>
            <a:ext cx="2844782" cy="189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96952"/>
            <a:ext cx="2835818" cy="189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04048" y="4293096"/>
            <a:ext cx="3528392" cy="151216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+mn-lt"/>
              </a:rPr>
              <a:t>Первомайская демонстрация </a:t>
            </a:r>
            <a:r>
              <a:rPr lang="ru-RU" sz="1800" dirty="0" smtClean="0">
                <a:latin typeface="+mn-lt"/>
              </a:rPr>
              <a:t>(ежегодно)</a:t>
            </a:r>
            <a:endParaRPr lang="ru-RU" sz="1800" dirty="0">
              <a:latin typeface="+mn-lt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10645"/>
            <a:ext cx="2906813" cy="193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C:\Users\EAKryuchenkova\Desktop\Меропр-я ПИЖТ (фото)\2018-2019 учебный год\Пермь\1 мая\qjG7d4pnPt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08949"/>
            <a:ext cx="3099220" cy="20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98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054552" cy="79208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Основные цели работы: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700808"/>
            <a:ext cx="7704856" cy="432048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Обеспечение сохранности выпускаемого  контингента института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Подготовка высококвалифицированных кадров на основе социальных, профессиональных и личностных компетенций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Формирование всесторонне развитой личности  будущего работника ОАО «РЖД»                 с активной жизненной позицией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754687"/>
            <a:ext cx="176212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22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3" y="5029108"/>
            <a:ext cx="4248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 «Отправь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открытку к 8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Марта»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(01.03.2019г., вокзал Пермь-2)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1" y="4653136"/>
            <a:ext cx="3660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Субботник на территории детского сада для детей железнодорожников совместно в Комитетом Молодежи Пермского отделения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(19.04.2019г.)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93" y="836712"/>
            <a:ext cx="3083702" cy="205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75" y="3121988"/>
            <a:ext cx="2952328" cy="196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55009"/>
            <a:ext cx="3240396" cy="1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C:\Users\EAKryuchenkova\Desktop\Меропр-я ПИЖТ (фото)\2018-2019 учебный год\Пермь\Субботник в детском саду железнодорожников (совместно с МК РЖД) 19.04.2019г\IMG_20190419_1734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535" y="3111751"/>
            <a:ext cx="2744932" cy="154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38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Профессионально-трудовое направление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52246"/>
            <a:ext cx="7920880" cy="6624736"/>
          </a:xfrm>
        </p:spPr>
        <p:txBody>
          <a:bodyPr>
            <a:normAutofit lnSpcReduction="10000"/>
          </a:bodyPr>
          <a:lstStyle/>
          <a:p>
            <a:pPr marL="36512" indent="0">
              <a:buNone/>
            </a:pPr>
            <a:endParaRPr lang="ru-RU" sz="2800" dirty="0" smtClean="0"/>
          </a:p>
          <a:p>
            <a:pPr marL="36512" indent="0">
              <a:buNone/>
            </a:pPr>
            <a:endParaRPr lang="ru-RU" sz="2800" dirty="0"/>
          </a:p>
          <a:p>
            <a:pPr marL="36512" indent="0">
              <a:buNone/>
            </a:pPr>
            <a:endParaRPr lang="ru-RU" sz="2800" dirty="0" smtClean="0"/>
          </a:p>
          <a:p>
            <a:pPr marL="36512" indent="0">
              <a:buNone/>
            </a:pPr>
            <a:endParaRPr lang="ru-RU" sz="2800" dirty="0" smtClean="0"/>
          </a:p>
          <a:p>
            <a:pPr marL="493712" indent="-457200">
              <a:buFont typeface="Wingdings" pitchFamily="2" charset="2"/>
              <a:buChar char="§"/>
            </a:pPr>
            <a:r>
              <a:rPr lang="ru-RU" sz="2800" dirty="0" smtClean="0"/>
              <a:t>Основная </a:t>
            </a:r>
            <a:r>
              <a:rPr lang="ru-RU" sz="2800" dirty="0"/>
              <a:t>задача этого направления – подготовка квалифицированных кадров для работы на </a:t>
            </a:r>
            <a:r>
              <a:rPr lang="ru-RU" sz="2800" dirty="0" smtClean="0"/>
              <a:t>предприятиях ОАО «РЖД»  </a:t>
            </a:r>
            <a:r>
              <a:rPr lang="ru-RU" sz="2800" dirty="0"/>
              <a:t>нашей страны. </a:t>
            </a:r>
            <a:endParaRPr lang="ru-RU" sz="2800" dirty="0" smtClean="0"/>
          </a:p>
          <a:p>
            <a:pPr marL="36512" indent="0">
              <a:buNone/>
            </a:pPr>
            <a:r>
              <a:rPr lang="ru-RU" u="sng" dirty="0" smtClean="0"/>
              <a:t>Основные мероприятия это направления:</a:t>
            </a:r>
          </a:p>
          <a:p>
            <a:pPr marL="36512" indent="0">
              <a:buNone/>
            </a:pPr>
            <a:r>
              <a:rPr lang="ru-RU" dirty="0" smtClean="0"/>
              <a:t>-</a:t>
            </a:r>
            <a:r>
              <a:rPr lang="ru-RU" dirty="0"/>
              <a:t>Встречи с представителями отделения дороги </a:t>
            </a:r>
            <a:endParaRPr lang="ru-RU" dirty="0" smtClean="0"/>
          </a:p>
          <a:p>
            <a:pPr marL="36512" indent="0">
              <a:buNone/>
            </a:pPr>
            <a:r>
              <a:rPr lang="ru-RU" dirty="0" smtClean="0"/>
              <a:t>-Производственная практика</a:t>
            </a:r>
          </a:p>
          <a:p>
            <a:pPr marL="36512" indent="0">
              <a:buNone/>
            </a:pPr>
            <a:r>
              <a:rPr lang="ru-RU" dirty="0" smtClean="0"/>
              <a:t>-</a:t>
            </a:r>
            <a:r>
              <a:rPr lang="ru-RU" dirty="0"/>
              <a:t>Экскурсии на производство </a:t>
            </a:r>
          </a:p>
          <a:p>
            <a:pPr marL="36512" indent="0">
              <a:buNone/>
            </a:pPr>
            <a:r>
              <a:rPr lang="ru-RU" dirty="0" smtClean="0"/>
              <a:t>-Участие представителей ОАО «РЖД» в </a:t>
            </a:r>
            <a:r>
              <a:rPr lang="ru-RU" dirty="0" err="1" smtClean="0"/>
              <a:t>профориентационной</a:t>
            </a:r>
            <a:r>
              <a:rPr lang="ru-RU" dirty="0" smtClean="0"/>
              <a:t> работе и Днях открытых дверей</a:t>
            </a:r>
          </a:p>
          <a:p>
            <a:pPr marL="36512" indent="0">
              <a:buNone/>
            </a:pPr>
            <a:r>
              <a:rPr lang="ru-RU" dirty="0" smtClean="0"/>
              <a:t>-Участие в выставке </a:t>
            </a:r>
            <a:r>
              <a:rPr lang="ru-RU" dirty="0"/>
              <a:t>«Образование и карьера </a:t>
            </a:r>
            <a:endParaRPr lang="ru-RU" dirty="0" smtClean="0"/>
          </a:p>
          <a:p>
            <a:pPr marL="36512" indent="0">
              <a:buNone/>
            </a:pPr>
            <a:endParaRPr lang="ru-RU" sz="28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26" y="5673669"/>
            <a:ext cx="176212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9" y="4365105"/>
            <a:ext cx="38164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Встреча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студентов ПИЖТ с Пановым А.С.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11.04.2019г.)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96613" y="3140968"/>
            <a:ext cx="40678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Встреча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поезда "Ласточка", открытие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маршрута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01.11.2018г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., станция Пермь-2)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22144"/>
            <a:ext cx="3184956" cy="212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22" y="3259828"/>
            <a:ext cx="2598566" cy="173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968" y="865989"/>
            <a:ext cx="3633350" cy="204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59828"/>
            <a:ext cx="2915747" cy="164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0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856984" cy="10081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Экскурсии и производственная практика               на предприятиях ОАО «РЖД»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3204048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ШЧ-2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17" y="1639753"/>
            <a:ext cx="2614248" cy="196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356992"/>
            <a:ext cx="25922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Вагоноремонтное депо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58772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             Пермь-Сортировочная </a:t>
            </a:r>
            <a:endParaRPr lang="ru-RU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04048"/>
            <a:ext cx="2400268" cy="180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776" y="1818105"/>
            <a:ext cx="1036805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900" y="1685759"/>
            <a:ext cx="3029095" cy="147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18319"/>
            <a:ext cx="1012990" cy="208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C:\Users\EAKryuchenkova\Desktop\Меропр-я ПИЖТ (фото)\2018-2019 учебный год\Пермь\Экскурсия Д-227 на ст. Пермь-сортировочная 20.02.2019г\1PmxO-Pp3m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141" y="4062170"/>
            <a:ext cx="2282892" cy="186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EAKryuchenkova\Desktop\Меропр-я ПИЖТ (фото)\2018-2019 учебный год\Пермь\Экскурсия Д-227 в МЧ-1 на ст. Пермь-1 17.04.2019г\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34388"/>
            <a:ext cx="2280994" cy="171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11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6459" y="4365104"/>
            <a:ext cx="37934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Выставка «Образование и карьера»  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ежегодно)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96613" y="3140968"/>
            <a:ext cx="40678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Дни открытых дверей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(ежегодно)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EAKryuchenkova\Desktop\Меропр-я ПИЖТ (фото)\2019-2020 учебный год\Вне ПИЖТ\Выставка Образование и карьера 16.01.2020-19.01.2020\AFufFo056H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089" y="3128484"/>
            <a:ext cx="3077741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26757"/>
            <a:ext cx="3131854" cy="208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C:\Users\EAKryuchenkova\Desktop\Меропр-я ПИЖТ (фото)\2018-2019 учебный год\Профориентация\День открытых дверей 15.12.18г\f0GTK2Wl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71317"/>
            <a:ext cx="2748564" cy="183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16746"/>
            <a:ext cx="2797636" cy="209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92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6459" y="4365104"/>
            <a:ext cx="43695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Дискуссионная площадка в рамках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Деловая игра совместно с представителями Пермского  отделения СВ. ж\д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(05.02.2021г., ПИЖТ)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96613" y="3140968"/>
            <a:ext cx="406787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Конференция «День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копании ОАО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«РЖД»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(27.11.2020г.,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режиме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онлайн)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1" y="495523"/>
            <a:ext cx="2896232" cy="217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6" b="13826"/>
          <a:stretch/>
        </p:blipFill>
        <p:spPr bwMode="auto">
          <a:xfrm>
            <a:off x="1481481" y="2492896"/>
            <a:ext cx="281064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15" y="620688"/>
            <a:ext cx="2953736" cy="166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036" y="2051050"/>
            <a:ext cx="2831594" cy="159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15" y="3506042"/>
            <a:ext cx="2805842" cy="157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04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6459" y="4365104"/>
            <a:ext cx="455015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Профориентационная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игра "Главная магистраль" с представителями Комитета молодежи Свердловской железной дороги г. Екатеринбурга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29.05.2019г., ПИЖТ)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1" y="2780928"/>
            <a:ext cx="43204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Интеллектуальная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«Где логика» для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студентов ПИЖТ. Проводили представители Комитета Молодежи Пермского отделения Св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ж\д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(09.04.2021г., ПИЖТ)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96" y="620688"/>
            <a:ext cx="291575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2475">
            <a:off x="900495" y="2718049"/>
            <a:ext cx="2780381" cy="185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84" y="620688"/>
            <a:ext cx="297633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2"/>
          <a:stretch/>
        </p:blipFill>
        <p:spPr bwMode="auto">
          <a:xfrm>
            <a:off x="5672347" y="2780928"/>
            <a:ext cx="3012524" cy="191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8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Духовно-нравственное и патриотическое направление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268759"/>
            <a:ext cx="7776864" cy="5760641"/>
          </a:xfrm>
        </p:spPr>
        <p:txBody>
          <a:bodyPr>
            <a:normAutofit lnSpcReduction="10000"/>
          </a:bodyPr>
          <a:lstStyle/>
          <a:p>
            <a:pPr marL="36512" indent="0">
              <a:buNone/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marL="36512" indent="0"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36512" indent="0">
              <a:buNone/>
            </a:pPr>
            <a:r>
              <a:rPr lang="ru-RU" sz="2600" u="sng" dirty="0" smtClean="0">
                <a:latin typeface="Times New Roman" pitchFamily="18" charset="0"/>
                <a:cs typeface="Times New Roman" pitchFamily="18" charset="0"/>
              </a:rPr>
              <a:t>Основные задачи:</a:t>
            </a:r>
          </a:p>
          <a:p>
            <a:pPr marL="379412" indent="-34290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социально активной личности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гражданина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патриота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79412" indent="-342900"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толерантности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системы нравственных ценностей и здорового образа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жизни</a:t>
            </a:r>
          </a:p>
          <a:p>
            <a:pPr marL="0" indent="0">
              <a:buNone/>
            </a:pPr>
            <a:r>
              <a:rPr lang="ru-RU" sz="2300" u="sng" dirty="0" smtClean="0">
                <a:latin typeface="Times New Roman" pitchFamily="18" charset="0"/>
                <a:cs typeface="Times New Roman" pitchFamily="18" charset="0"/>
              </a:rPr>
              <a:t>Основные мероприятия: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-Посещение музеев, исторических мест 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-Мероприятия, направленные на профилактику вредных привычек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-Встречи с ветеранами</a:t>
            </a:r>
          </a:p>
          <a:p>
            <a:pPr marL="0" indent="0"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-Участие в организация встречи «Поезд Победы»</a:t>
            </a:r>
          </a:p>
          <a:p>
            <a:pPr>
              <a:buFontTx/>
              <a:buChar char="-"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26" y="5673669"/>
            <a:ext cx="176212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41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6005</TotalTime>
  <Words>633</Words>
  <Application>Microsoft Office PowerPoint</Application>
  <PresentationFormat>Экран (4:3)</PresentationFormat>
  <Paragraphs>185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NewsPrint</vt:lpstr>
      <vt:lpstr>  Отчет о Совместной работе                   ПИЖТ УРГУПС  и  ОАО «РЖД»</vt:lpstr>
      <vt:lpstr>                  Основные цели работы:</vt:lpstr>
      <vt:lpstr>Профессионально-трудовое направление</vt:lpstr>
      <vt:lpstr>Презентация PowerPoint</vt:lpstr>
      <vt:lpstr>  Экскурсии и производственная практика               на предприятиях ОАО «РЖД»</vt:lpstr>
      <vt:lpstr>Презентация PowerPoint</vt:lpstr>
      <vt:lpstr>Презентация PowerPoint</vt:lpstr>
      <vt:lpstr>Презентация PowerPoint</vt:lpstr>
      <vt:lpstr>Духовно-нравственное и патриотическое направление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Культурно-массовое и эстетическое направление</vt:lpstr>
      <vt:lpstr>Презентация PowerPoint</vt:lpstr>
      <vt:lpstr>Презентация PowerPoint</vt:lpstr>
      <vt:lpstr>Презентация PowerPoint</vt:lpstr>
      <vt:lpstr>Первомайская демонстрация (ежегодно)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управления по внеучебной  и воспитательной работе  за 2013 год</dc:title>
  <dc:creator>Козырева Наталья Витальевна</dc:creator>
  <cp:lastModifiedBy>Крюченкова Елена Александровна</cp:lastModifiedBy>
  <cp:revision>470</cp:revision>
  <cp:lastPrinted>2018-09-19T11:50:54Z</cp:lastPrinted>
  <dcterms:modified xsi:type="dcterms:W3CDTF">2021-09-20T08:21:42Z</dcterms:modified>
</cp:coreProperties>
</file>